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7"/>
  </p:notesMasterIdLst>
  <p:sldIdLst>
    <p:sldId id="586" r:id="rId5"/>
    <p:sldId id="587" r:id="rId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esque, Joel" initials="LJ" lastIdx="1" clrIdx="0">
    <p:extLst>
      <p:ext uri="{19B8F6BF-5375-455C-9EA6-DF929625EA0E}">
        <p15:presenceInfo xmlns:p15="http://schemas.microsoft.com/office/powerpoint/2012/main" userId="S::Joel.Levesque@AERHQ.ORG::c84e5238-d432-403d-80ba-e58f8edba3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00"/>
    <a:srgbClr val="FFDD00"/>
    <a:srgbClr val="3D3D3D"/>
    <a:srgbClr val="E6E7E8"/>
    <a:srgbClr val="5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3" tIns="46657" rIns="93313" bIns="46657" rtlCol="0"/>
          <a:lstStyle>
            <a:lvl1pPr algn="r">
              <a:defRPr sz="1200"/>
            </a:lvl1pPr>
          </a:lstStyle>
          <a:p>
            <a:fld id="{7F46BC38-DBCE-B440-B0AB-48E59AD7486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7" rIns="93313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3" tIns="46657" rIns="93313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3" tIns="46657" rIns="93313" bIns="46657" rtlCol="0" anchor="b"/>
          <a:lstStyle>
            <a:lvl1pPr algn="r">
              <a:defRPr sz="1200"/>
            </a:lvl1pPr>
          </a:lstStyle>
          <a:p>
            <a:fld id="{0CE9FD9A-E849-3F47-9EDA-CA2D00BA5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7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A0F-221A-4435-A329-FC3D0D473147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4052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8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D15D-AC6A-4963-A786-8A29D12D4AFA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12BB-AEC1-4F64-8071-32FDC733F583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9990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932B-10C2-4710-B9EC-04F2DEE99E11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8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216E-6D88-4F09-9FF1-924875A7B14A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4052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4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8FF6-1F5B-47E8-8B76-F7704F54C52F}" type="datetime1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39840" y="6492875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9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17C-E4C3-4AED-9EC2-7C683ADF987C}" type="datetime1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0188-5FA0-4370-B046-ACCB6C0D09CC}" type="datetime1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3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214C-9120-40B3-8606-C32D61E1B9A3}" type="datetime1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84052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FE17-45D6-4B48-A813-E53978E1612B}" type="datetime1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84052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6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5A18-577D-49C3-A266-243AD5A20855}" type="datetime1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9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4C99-8DA1-41A6-BC18-E3937F78BF8A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4246-3955-DB4C-899F-01109206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7C61E2-765F-DE43-A00F-3ED2EA424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256414" y="-2"/>
            <a:ext cx="1887584" cy="188758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FB3671F-D747-6B49-A071-7CC3468F5B3B}"/>
              </a:ext>
            </a:extLst>
          </p:cNvPr>
          <p:cNvSpPr txBox="1"/>
          <p:nvPr/>
        </p:nvSpPr>
        <p:spPr>
          <a:xfrm>
            <a:off x="701011" y="1410801"/>
            <a:ext cx="7499195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1700" b="1" i="1" cap="all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readiness = soldier readiness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F89F9F1-2ACA-A540-98CE-BF71FD6EF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5685" y="227274"/>
            <a:ext cx="1040119" cy="104011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2BCF244-E0F6-904E-930D-310DFD2102E6}"/>
              </a:ext>
            </a:extLst>
          </p:cNvPr>
          <p:cNvCxnSpPr>
            <a:cxnSpLocks/>
          </p:cNvCxnSpPr>
          <p:nvPr/>
        </p:nvCxnSpPr>
        <p:spPr>
          <a:xfrm flipH="1">
            <a:off x="5356512" y="6505009"/>
            <a:ext cx="3215062" cy="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D61F45-EE61-CB4B-B0A9-5DB503329FA4}"/>
              </a:ext>
            </a:extLst>
          </p:cNvPr>
          <p:cNvCxnSpPr>
            <a:cxnSpLocks/>
          </p:cNvCxnSpPr>
          <p:nvPr/>
        </p:nvCxnSpPr>
        <p:spPr>
          <a:xfrm>
            <a:off x="8571574" y="6170759"/>
            <a:ext cx="0" cy="33425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C86518-FB02-F84D-9673-380E7748DD36}"/>
              </a:ext>
            </a:extLst>
          </p:cNvPr>
          <p:cNvCxnSpPr>
            <a:cxnSpLocks/>
          </p:cNvCxnSpPr>
          <p:nvPr/>
        </p:nvCxnSpPr>
        <p:spPr>
          <a:xfrm flipH="1">
            <a:off x="638319" y="6505009"/>
            <a:ext cx="3215062" cy="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755B100-4693-A640-8D6B-7C042446C544}"/>
              </a:ext>
            </a:extLst>
          </p:cNvPr>
          <p:cNvCxnSpPr>
            <a:cxnSpLocks/>
          </p:cNvCxnSpPr>
          <p:nvPr/>
        </p:nvCxnSpPr>
        <p:spPr>
          <a:xfrm>
            <a:off x="638318" y="6170759"/>
            <a:ext cx="0" cy="33425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A33D0DA-5EF0-F34F-8261-A806440A7D5B}"/>
              </a:ext>
            </a:extLst>
          </p:cNvPr>
          <p:cNvSpPr txBox="1"/>
          <p:nvPr/>
        </p:nvSpPr>
        <p:spPr>
          <a:xfrm>
            <a:off x="4050841" y="6332372"/>
            <a:ext cx="1096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>
                <a:solidFill>
                  <a:srgbClr val="3D3D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AERHQ.ORG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DCC571-BCB7-7E42-A930-5CE48959A6DC}"/>
              </a:ext>
            </a:extLst>
          </p:cNvPr>
          <p:cNvCxnSpPr>
            <a:cxnSpLocks/>
          </p:cNvCxnSpPr>
          <p:nvPr/>
        </p:nvCxnSpPr>
        <p:spPr>
          <a:xfrm flipH="1">
            <a:off x="638319" y="378668"/>
            <a:ext cx="3215062" cy="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7CA15D2-9A57-8943-8E51-99B67B6F8181}"/>
              </a:ext>
            </a:extLst>
          </p:cNvPr>
          <p:cNvCxnSpPr>
            <a:cxnSpLocks/>
          </p:cNvCxnSpPr>
          <p:nvPr/>
        </p:nvCxnSpPr>
        <p:spPr>
          <a:xfrm>
            <a:off x="638318" y="378668"/>
            <a:ext cx="0" cy="33425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3695" y="307870"/>
            <a:ext cx="787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Over 30 different assistance categories </a:t>
            </a:r>
          </a:p>
          <a:p>
            <a:r>
              <a:rPr lang="en-US" sz="2400" b="1" i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 </a:t>
            </a:r>
            <a:r>
              <a:rPr lang="en-US" sz="1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Help over 40,000 Soldiers &amp; Family Members Yearly!    $70M Provided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78231" y="1721229"/>
            <a:ext cx="4403294" cy="447515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indent="-342900" algn="ctr">
              <a:spcBef>
                <a:spcPts val="0"/>
              </a:spcBef>
              <a:defRPr/>
            </a:pPr>
            <a:r>
              <a:rPr lang="en-US" sz="1500" b="1" u="sng">
                <a:latin typeface="Arial" panose="020B0604020202020204" pitchFamily="34" charset="0"/>
                <a:cs typeface="Arial" panose="020B0604020202020204" pitchFamily="34" charset="0"/>
              </a:rPr>
              <a:t>BASIC LIVING (6) </a:t>
            </a:r>
            <a:r>
              <a:rPr lang="en-US" sz="15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342900">
              <a:spcBef>
                <a:spcPts val="0"/>
              </a:spcBef>
              <a:defRPr/>
            </a:pPr>
            <a:endParaRPr lang="en-US" sz="1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Rent </a:t>
            </a:r>
            <a:r>
              <a:rPr lang="en-US" sz="1300" b="1">
                <a:latin typeface="Arial" panose="020B0604020202020204" pitchFamily="34" charset="0"/>
                <a:cs typeface="Arial" panose="020B0604020202020204" pitchFamily="34" charset="0"/>
              </a:rPr>
              <a:t>(Usually # 1 or 2 most requested)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  Initial Deposit on Rent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  Mortgage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  Temporary Lodging (Homeless)</a:t>
            </a:r>
            <a:endParaRPr lang="en-US" sz="13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  Food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  Utilities</a:t>
            </a:r>
            <a:endParaRPr lang="en-US" sz="1300" b="1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/>
          </a:p>
          <a:p>
            <a:pPr>
              <a:spcBef>
                <a:spcPts val="0"/>
              </a:spcBef>
              <a:defRPr/>
            </a:pPr>
            <a:endParaRPr lang="en-US" sz="1100" b="1" u="sng">
              <a:latin typeface="+mn-lt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100" b="1" u="sng">
              <a:latin typeface="+mn-lt"/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581524" y="1721229"/>
            <a:ext cx="4268007" cy="447515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spcBef>
                <a:spcPts val="0"/>
              </a:spcBef>
              <a:defRPr/>
            </a:pPr>
            <a:endParaRPr lang="en-US" sz="500" b="1" u="sng">
              <a:latin typeface="+mn-lt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200" b="1" u="sng">
              <a:latin typeface="+mn-lt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200">
              <a:latin typeface="+mn-lt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200" b="1" u="sng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571998" y="3451409"/>
            <a:ext cx="42775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1996" y="1695524"/>
            <a:ext cx="45720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ctr">
              <a:spcBef>
                <a:spcPts val="0"/>
              </a:spcBef>
              <a:defRPr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MEDICAL (6) </a:t>
            </a:r>
          </a:p>
          <a:p>
            <a:pPr indent="-342900" algn="ctr">
              <a:spcBef>
                <a:spcPts val="0"/>
              </a:spcBef>
              <a:defRPr/>
            </a:pPr>
            <a:endParaRPr lang="en-US" sz="3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Care for Dependents </a:t>
            </a: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(50/50 Loan/Grant)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Medical Care Co-Pays not covered by TRICARE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Cranial Helmets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(Grant Only)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Non-Medical Attendant (NMA) Travel 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Invitational Travel Order (ITO) – Soldier Hospitalized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Special Medical Needs Equipment 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(Grant up to       </a:t>
            </a:r>
          </a:p>
          <a:p>
            <a:pPr>
              <a:defRPr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  $4,000</a:t>
            </a:r>
            <a:endParaRPr lang="en-US" sz="1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4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000" b="1" u="sng" dirty="0"/>
          </a:p>
          <a:p>
            <a:pPr indent="-342900">
              <a:spcBef>
                <a:spcPts val="0"/>
              </a:spcBef>
              <a:defRPr/>
            </a:pPr>
            <a:endParaRPr lang="en-US" sz="400" b="1" u="sng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68707" y="3451253"/>
            <a:ext cx="44032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84869" y="3522533"/>
            <a:ext cx="4367902" cy="270843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500" b="1" u="sng" dirty="0">
                <a:latin typeface="Arial"/>
                <a:cs typeface="Arial"/>
              </a:rPr>
              <a:t>PRIVATELY OWNED VEHICLE (7)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  </a:t>
            </a:r>
            <a:r>
              <a:rPr lang="en-US" sz="1300" dirty="0">
                <a:latin typeface="Arial"/>
                <a:cs typeface="Arial"/>
              </a:rPr>
              <a:t>POV Repairs/Maintenance </a:t>
            </a:r>
            <a:r>
              <a:rPr lang="en-US" sz="1300" b="1" dirty="0">
                <a:latin typeface="Arial"/>
                <a:cs typeface="Arial"/>
              </a:rPr>
              <a:t>(#1 or 2 most requested)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/>
                <a:ea typeface="Calibri" panose="020F0502020204030204" pitchFamily="34" charset="0"/>
                <a:cs typeface="Arial"/>
              </a:rPr>
              <a:t>  </a:t>
            </a:r>
            <a:r>
              <a:rPr lang="en-US" sz="1300" dirty="0">
                <a:latin typeface="Arial"/>
                <a:cs typeface="Arial"/>
              </a:rPr>
              <a:t>Monthly Vehicle Payments</a:t>
            </a:r>
            <a:endParaRPr lang="en-US" sz="1300" b="1" dirty="0">
              <a:latin typeface="Arial"/>
              <a:ea typeface="Calibri" panose="020F0502020204030204" pitchFamily="34" charset="0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/>
                <a:ea typeface="Calibri" panose="020F0502020204030204" pitchFamily="34" charset="0"/>
                <a:cs typeface="Arial"/>
              </a:rPr>
              <a:t>  </a:t>
            </a:r>
            <a:r>
              <a:rPr lang="en-US" sz="1300" dirty="0">
                <a:latin typeface="Arial"/>
                <a:cs typeface="Arial"/>
              </a:rPr>
              <a:t>Vehicle Insurance Payment or Deductible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cs typeface="Arial"/>
              </a:rPr>
              <a:t>  Vehicle Fuel</a:t>
            </a:r>
            <a:endParaRPr lang="en-US" sz="1300" b="1" dirty="0">
              <a:latin typeface="Arial"/>
              <a:ea typeface="Calibri" panose="020F0502020204030204" pitchFamily="34" charset="0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cs typeface="Arial"/>
              </a:rPr>
              <a:t>  Child Car Seats – </a:t>
            </a:r>
            <a:r>
              <a:rPr lang="en-US" sz="1300" b="1" dirty="0">
                <a:latin typeface="Arial"/>
                <a:cs typeface="Arial"/>
              </a:rPr>
              <a:t>Loan, Grant or Combination</a:t>
            </a:r>
            <a:endParaRPr lang="en-US" sz="1300" dirty="0">
              <a:latin typeface="Arial"/>
              <a:ea typeface="Calibri" panose="020F0502020204030204" pitchFamily="34" charset="0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cs typeface="Arial"/>
              </a:rPr>
              <a:t>  Replacement Vehicle – </a:t>
            </a:r>
            <a:r>
              <a:rPr lang="en-US" sz="1300" b="1" dirty="0">
                <a:latin typeface="Arial"/>
                <a:cs typeface="Arial"/>
              </a:rPr>
              <a:t>up to $4,000</a:t>
            </a:r>
            <a:endParaRPr lang="en-US" sz="1300" b="1" dirty="0">
              <a:latin typeface="Arial"/>
              <a:ea typeface="Calibri" panose="020F0502020204030204" pitchFamily="34" charset="0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/>
                <a:cs typeface="Arial"/>
              </a:rPr>
              <a:t>  </a:t>
            </a:r>
            <a:r>
              <a:rPr lang="en-US" sz="1300" dirty="0">
                <a:latin typeface="Arial"/>
                <a:ea typeface="Calibri" panose="020F0502020204030204" pitchFamily="34" charset="0"/>
                <a:cs typeface="Arial"/>
              </a:rPr>
              <a:t>Rental Vehicles associated with POV repair or 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300" dirty="0">
                <a:latin typeface="Arial"/>
                <a:ea typeface="Calibri" panose="020F0502020204030204" pitchFamily="34" charset="0"/>
                <a:cs typeface="Arial"/>
              </a:rPr>
              <a:t>   Emergency travel 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b="1" u="sng" dirty="0">
              <a:cs typeface="Arial" pitchFamily="34" charset="0"/>
            </a:endParaRPr>
          </a:p>
          <a:p>
            <a:endParaRPr lang="en-US" sz="400" b="1" u="sng" dirty="0">
              <a:cs typeface="Arial" pitchFamily="34" charset="0"/>
            </a:endParaRPr>
          </a:p>
          <a:p>
            <a:endParaRPr lang="en-US" sz="500" b="1" u="sng" dirty="0">
              <a:cs typeface="Arial" pitchFamily="34" charset="0"/>
            </a:endParaRPr>
          </a:p>
          <a:p>
            <a:endParaRPr lang="en-US" sz="1000" b="1" u="sng" dirty="0"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8634" y="3454605"/>
            <a:ext cx="4367902" cy="3659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UNFORESEEN EMERGENCIES (7)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Emergency Travel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(50/50 Loan/Grant baseline)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Funeral Expenses (Non-Eligible Relative </a:t>
            </a: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</a:t>
            </a:r>
          </a:p>
          <a:p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$5,000 – Loan Only)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Active Duty Dependent Spouse Funeral Expense </a:t>
            </a:r>
          </a:p>
          <a:p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  “Bridge Loan”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up to $15K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Safe Travel Due to Domestic Violence</a:t>
            </a:r>
          </a:p>
          <a:p>
            <a:pPr lvl="0" defTabSz="914400"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Disaster Assistance (Evacuation, Stabilization-in-Place </a:t>
            </a:r>
          </a:p>
          <a:p>
            <a:pPr lvl="0" defTabSz="914400"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 and Recovery); we usually waive the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 10 </a:t>
            </a:r>
          </a:p>
          <a:p>
            <a:pPr lvl="0" defTabSz="914400">
              <a:defRPr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requirement for ARNG / USAR)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Minor Home Repairs &amp; Deductibles - </a:t>
            </a: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$5,000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Clothing</a:t>
            </a: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400" b="1" u="sng" dirty="0">
              <a:cs typeface="Arial" pitchFamily="34" charset="0"/>
            </a:endParaRPr>
          </a:p>
          <a:p>
            <a:endParaRPr lang="en-US" sz="400" b="1" u="sng" dirty="0">
              <a:cs typeface="Arial" pitchFamily="34" charset="0"/>
            </a:endParaRPr>
          </a:p>
          <a:p>
            <a:endParaRPr lang="en-US" sz="500" b="1" u="sng" dirty="0">
              <a:cs typeface="Arial" pitchFamily="34" charset="0"/>
            </a:endParaRPr>
          </a:p>
          <a:p>
            <a:endParaRPr lang="en-US" sz="1000" b="1" u="sng" dirty="0"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A3794F-73FC-4613-80BA-E571AC458B5E}"/>
              </a:ext>
            </a:extLst>
          </p:cNvPr>
          <p:cNvSpPr txBox="1"/>
          <p:nvPr/>
        </p:nvSpPr>
        <p:spPr>
          <a:xfrm>
            <a:off x="8505681" y="6505009"/>
            <a:ext cx="466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7808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7C61E2-765F-DE43-A00F-3ED2EA424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256414" y="-2"/>
            <a:ext cx="1887584" cy="188758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FB3671F-D747-6B49-A071-7CC3468F5B3B}"/>
              </a:ext>
            </a:extLst>
          </p:cNvPr>
          <p:cNvSpPr txBox="1"/>
          <p:nvPr/>
        </p:nvSpPr>
        <p:spPr>
          <a:xfrm>
            <a:off x="701011" y="1410801"/>
            <a:ext cx="7499195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1700" b="1" i="1" cap="all">
                <a:solidFill>
                  <a:srgbClr val="3E3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readiness = soldier readiness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F89F9F1-2ACA-A540-98CE-BF71FD6EF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5685" y="227274"/>
            <a:ext cx="1040119" cy="104011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2BCF244-E0F6-904E-930D-310DFD2102E6}"/>
              </a:ext>
            </a:extLst>
          </p:cNvPr>
          <p:cNvCxnSpPr>
            <a:cxnSpLocks/>
          </p:cNvCxnSpPr>
          <p:nvPr/>
        </p:nvCxnSpPr>
        <p:spPr>
          <a:xfrm flipH="1">
            <a:off x="5356512" y="6740684"/>
            <a:ext cx="3215062" cy="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D61F45-EE61-CB4B-B0A9-5DB503329FA4}"/>
              </a:ext>
            </a:extLst>
          </p:cNvPr>
          <p:cNvCxnSpPr>
            <a:cxnSpLocks/>
          </p:cNvCxnSpPr>
          <p:nvPr/>
        </p:nvCxnSpPr>
        <p:spPr>
          <a:xfrm>
            <a:off x="8571574" y="6406434"/>
            <a:ext cx="0" cy="33425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C86518-FB02-F84D-9673-380E7748DD36}"/>
              </a:ext>
            </a:extLst>
          </p:cNvPr>
          <p:cNvCxnSpPr>
            <a:cxnSpLocks/>
          </p:cNvCxnSpPr>
          <p:nvPr/>
        </p:nvCxnSpPr>
        <p:spPr>
          <a:xfrm flipH="1">
            <a:off x="638319" y="6740684"/>
            <a:ext cx="3215062" cy="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755B100-4693-A640-8D6B-7C042446C544}"/>
              </a:ext>
            </a:extLst>
          </p:cNvPr>
          <p:cNvCxnSpPr>
            <a:cxnSpLocks/>
          </p:cNvCxnSpPr>
          <p:nvPr/>
        </p:nvCxnSpPr>
        <p:spPr>
          <a:xfrm>
            <a:off x="638318" y="6406434"/>
            <a:ext cx="0" cy="33425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A33D0DA-5EF0-F34F-8261-A806440A7D5B}"/>
              </a:ext>
            </a:extLst>
          </p:cNvPr>
          <p:cNvSpPr txBox="1"/>
          <p:nvPr/>
        </p:nvSpPr>
        <p:spPr>
          <a:xfrm>
            <a:off x="4050841" y="6568047"/>
            <a:ext cx="1096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>
                <a:solidFill>
                  <a:srgbClr val="3D3D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AERHQ.ORG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DCC571-BCB7-7E42-A930-5CE48959A6DC}"/>
              </a:ext>
            </a:extLst>
          </p:cNvPr>
          <p:cNvCxnSpPr>
            <a:cxnSpLocks/>
          </p:cNvCxnSpPr>
          <p:nvPr/>
        </p:nvCxnSpPr>
        <p:spPr>
          <a:xfrm flipH="1">
            <a:off x="638319" y="378668"/>
            <a:ext cx="3215062" cy="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7CA15D2-9A57-8943-8E51-99B67B6F8181}"/>
              </a:ext>
            </a:extLst>
          </p:cNvPr>
          <p:cNvCxnSpPr>
            <a:cxnSpLocks/>
          </p:cNvCxnSpPr>
          <p:nvPr/>
        </p:nvCxnSpPr>
        <p:spPr>
          <a:xfrm>
            <a:off x="638318" y="378668"/>
            <a:ext cx="0" cy="334250"/>
          </a:xfrm>
          <a:prstGeom prst="line">
            <a:avLst/>
          </a:prstGeom>
          <a:ln w="25400">
            <a:solidFill>
              <a:srgbClr val="FFD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13695" y="307870"/>
            <a:ext cx="787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Over 30 different assistance categories (cont’d) </a:t>
            </a:r>
          </a:p>
          <a:p>
            <a:r>
              <a:rPr lang="en-US" sz="2400" b="1" i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 </a:t>
            </a:r>
            <a:r>
              <a:rPr lang="en-US" sz="1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Help over 40,000 Soldiers &amp; Family Members Yearly!    $70M Provided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78231" y="1721229"/>
            <a:ext cx="4403294" cy="15748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spcBef>
                <a:spcPts val="0"/>
              </a:spcBef>
              <a:defRPr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PERMANENT CHANGE OF STATION (PCS) (4)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342900">
              <a:spcBef>
                <a:spcPts val="0"/>
              </a:spcBef>
              <a:defRPr/>
            </a:pPr>
            <a:endParaRPr lang="en-US" sz="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PCS Travel (Active Duty)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Basic Essential  Furniture – </a:t>
            </a: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$4,000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Appliance Repair/ Replacement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Immigration, Visa &amp; Passport Fees (</a:t>
            </a: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when </a:t>
            </a:r>
          </a:p>
          <a:p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establishing Family unity)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/>
          </a:p>
          <a:p>
            <a:pPr>
              <a:spcBef>
                <a:spcPts val="0"/>
              </a:spcBef>
              <a:defRPr/>
            </a:pPr>
            <a:endParaRPr lang="en-US" sz="1100" b="1" u="sng" dirty="0">
              <a:latin typeface="+mn-lt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100" b="1" u="sng" dirty="0">
              <a:latin typeface="+mn-lt"/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581526" y="1721227"/>
            <a:ext cx="4281208" cy="157487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spcBef>
                <a:spcPts val="0"/>
              </a:spcBef>
              <a:defRPr/>
            </a:pPr>
            <a:endParaRPr lang="en-US" sz="500" b="1" u="sng">
              <a:latin typeface="+mn-lt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200" b="1" u="sng">
              <a:latin typeface="+mn-lt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200">
              <a:latin typeface="+mn-lt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200" b="1" u="sng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05680" y="1708142"/>
            <a:ext cx="45720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ctr">
              <a:spcBef>
                <a:spcPts val="0"/>
              </a:spcBef>
              <a:defRPr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COVID ASSISTANCE (4) </a:t>
            </a:r>
          </a:p>
          <a:p>
            <a:pPr indent="-342900" algn="ctr">
              <a:spcBef>
                <a:spcPts val="0"/>
              </a:spcBef>
              <a:defRPr/>
            </a:pPr>
            <a:endParaRPr lang="en-US" sz="3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Home School and Remote Education Assistance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(Grant Only)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COVID Childcare Relief Program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(Grant Only)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Tutoring Assistance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(Grant up to $3,000 per AY)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Pet Transportation Assistance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(Loan up to $5,500)</a:t>
            </a:r>
          </a:p>
          <a:p>
            <a:pPr>
              <a:defRPr/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– Assistance as a Grant for Service Animals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4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000" b="1" u="sng" dirty="0"/>
          </a:p>
          <a:p>
            <a:pPr indent="-342900">
              <a:spcBef>
                <a:spcPts val="0"/>
              </a:spcBef>
              <a:defRPr/>
            </a:pPr>
            <a:endParaRPr lang="en-US" sz="4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A3794F-73FC-4613-80BA-E571AC458B5E}"/>
              </a:ext>
            </a:extLst>
          </p:cNvPr>
          <p:cNvSpPr txBox="1"/>
          <p:nvPr/>
        </p:nvSpPr>
        <p:spPr>
          <a:xfrm>
            <a:off x="8781084" y="6581001"/>
            <a:ext cx="466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2F21C183-9A07-4BB3-AE7D-5B5BCF2A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21" y="3296105"/>
            <a:ext cx="4412125" cy="266957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/>
          </a:p>
          <a:p>
            <a:pPr>
              <a:spcBef>
                <a:spcPts val="0"/>
              </a:spcBef>
              <a:defRPr/>
            </a:pPr>
            <a:endParaRPr lang="en-US" sz="1100" b="1" u="sng" dirty="0">
              <a:latin typeface="+mn-lt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100" b="1" u="sng" dirty="0">
              <a:latin typeface="+mn-lt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CC1CDA-7BE5-4D7F-9D9B-295606EA42AD}"/>
              </a:ext>
            </a:extLst>
          </p:cNvPr>
          <p:cNvSpPr/>
          <p:nvPr/>
        </p:nvSpPr>
        <p:spPr>
          <a:xfrm>
            <a:off x="178230" y="3033322"/>
            <a:ext cx="41850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spcBef>
                <a:spcPts val="0"/>
              </a:spcBef>
              <a:defRPr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FAMILY SUPPORT (3) </a:t>
            </a:r>
          </a:p>
          <a:p>
            <a:pPr indent="-342900" algn="ctr">
              <a:spcBef>
                <a:spcPts val="0"/>
              </a:spcBef>
              <a:defRPr/>
            </a:pPr>
            <a:endParaRPr lang="en-US" sz="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Welcome Home Travel (Dependents)</a:t>
            </a:r>
            <a:endParaRPr lang="en-US" sz="1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Spouse Re-Licensing &amp; Recertification Fees – </a:t>
            </a: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up to </a:t>
            </a:r>
          </a:p>
          <a:p>
            <a:pPr>
              <a:defRPr/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   $2,500 Loan, Grant or Combination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(PCS only)</a:t>
            </a:r>
            <a:endParaRPr lang="en-US" sz="13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Child Care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during PCS for Soldiers in High Costs </a:t>
            </a:r>
          </a:p>
          <a:p>
            <a:pPr>
              <a:defRPr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Areas – </a:t>
            </a: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Loan, Grant or Combination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13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Army </a:t>
            </a:r>
          </a:p>
          <a:p>
            <a:pPr>
              <a:defRPr/>
            </a:pPr>
            <a:r>
              <a:rPr lang="en-US" sz="13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provides $1,500 Per Child Per Month, AER will </a:t>
            </a:r>
          </a:p>
          <a:p>
            <a:pPr>
              <a:defRPr/>
            </a:pPr>
            <a:r>
              <a:rPr lang="en-US" sz="13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provide $500 Per Family Per Month for cost above    </a:t>
            </a:r>
          </a:p>
          <a:p>
            <a:pPr>
              <a:defRPr/>
            </a:pPr>
            <a:r>
              <a:rPr lang="en-US" sz="13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$1,500 for 3 consecutive Months after arriving at </a:t>
            </a:r>
          </a:p>
          <a:p>
            <a:pPr>
              <a:defRPr/>
            </a:pPr>
            <a:r>
              <a:rPr lang="en-US" sz="13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new post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2FF0B54-D270-4D68-B9BD-0FBA115CCA4E}"/>
              </a:ext>
            </a:extLst>
          </p:cNvPr>
          <p:cNvSpPr txBox="1"/>
          <p:nvPr/>
        </p:nvSpPr>
        <p:spPr>
          <a:xfrm>
            <a:off x="1382046" y="6042649"/>
            <a:ext cx="634145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Even if a Soldier / Family Need is Not Listed on These Categories … 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Still Come to AER … The Global AER Team is All About ‘Getting to Yes’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FF1D6A65-0B7D-4EC6-8B56-13F016C0D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46" y="3296104"/>
            <a:ext cx="4271687" cy="266958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/>
          </a:p>
          <a:p>
            <a:pPr>
              <a:spcBef>
                <a:spcPts val="0"/>
              </a:spcBef>
              <a:defRPr/>
            </a:pPr>
            <a:endParaRPr lang="en-US" sz="1100" b="1" u="sng" dirty="0">
              <a:latin typeface="+mn-lt"/>
              <a:cs typeface="Arial" pitchFamily="34" charset="0"/>
            </a:endParaRPr>
          </a:p>
          <a:p>
            <a:pPr indent="-342900">
              <a:spcBef>
                <a:spcPts val="0"/>
              </a:spcBef>
              <a:defRPr/>
            </a:pPr>
            <a:endParaRPr lang="en-US" sz="1100" b="1" u="sng" dirty="0">
              <a:latin typeface="+mn-lt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170422-9F5A-4F9B-90C6-C6DD389B1150}"/>
              </a:ext>
            </a:extLst>
          </p:cNvPr>
          <p:cNvSpPr txBox="1"/>
          <p:nvPr/>
        </p:nvSpPr>
        <p:spPr>
          <a:xfrm>
            <a:off x="4581525" y="3328207"/>
            <a:ext cx="457200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ctr">
              <a:spcBef>
                <a:spcPts val="0"/>
              </a:spcBef>
              <a:defRPr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COVID ASSISTANCE USAR / ARNG (3) </a:t>
            </a:r>
          </a:p>
          <a:p>
            <a:pPr indent="-342900" algn="ctr">
              <a:spcBef>
                <a:spcPts val="0"/>
              </a:spcBef>
              <a:defRPr/>
            </a:pPr>
            <a:endParaRPr lang="en-US" sz="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ctr">
              <a:spcBef>
                <a:spcPts val="0"/>
              </a:spcBef>
              <a:defRPr/>
            </a:pPr>
            <a:endParaRPr lang="en-US" sz="3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 u="sng" dirty="0">
                <a:latin typeface="Arial" panose="020B0604020202020204" pitchFamily="34" charset="0"/>
                <a:cs typeface="Arial" panose="020B0604020202020204" pitchFamily="34" charset="0"/>
              </a:rPr>
              <a:t>Expanded eligibility to non-Title 10 Soldiers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</a:p>
          <a:p>
            <a:pPr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Financial Hardship caused by canceled deployment          </a:t>
            </a:r>
          </a:p>
          <a:p>
            <a:pPr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and DOD travel ban.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 u="sng" dirty="0">
                <a:latin typeface="Arial" panose="020B0604020202020204" pitchFamily="34" charset="0"/>
                <a:cs typeface="Arial" panose="020B0604020202020204" pitchFamily="34" charset="0"/>
              </a:rPr>
              <a:t>Waived Title 10 activation orders of 30 consecutive </a:t>
            </a:r>
          </a:p>
          <a:p>
            <a:pPr marL="0"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300" u="sng" dirty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300" u="sng" dirty="0">
                <a:latin typeface="Arial" panose="020B0604020202020204" pitchFamily="34" charset="0"/>
                <a:cs typeface="Arial" panose="020B0604020202020204" pitchFamily="34" charset="0"/>
              </a:rPr>
              <a:t>expanded eligibility to Title 32 ARNG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</a:p>
          <a:p>
            <a:pPr marL="0"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assist with Basic Living Expenses, Personal </a:t>
            </a:r>
          </a:p>
          <a:p>
            <a:pPr marL="0"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Transportation and Dignified Storage of Remains up to </a:t>
            </a:r>
          </a:p>
          <a:p>
            <a:pPr marL="0"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$3,000</a:t>
            </a:r>
          </a:p>
          <a:p>
            <a:pPr marL="0" lvl="1"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" u="sng" dirty="0">
                <a:latin typeface="Arial" panose="020B0604020202020204" pitchFamily="34" charset="0"/>
                <a:cs typeface="Arial" panose="020B0604020202020204" pitchFamily="34" charset="0"/>
              </a:rPr>
              <a:t>Expanded eligibility to assist Soldiers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who couldn’t pay </a:t>
            </a:r>
          </a:p>
          <a:p>
            <a:pPr marL="0"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300" u="sng" dirty="0">
                <a:latin typeface="Arial" panose="020B0604020202020204" pitchFamily="34" charset="0"/>
                <a:cs typeface="Arial" panose="020B0604020202020204" pitchFamily="34" charset="0"/>
              </a:rPr>
              <a:t>TRICARE and SGLI/FSGLI premiums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as a result of </a:t>
            </a:r>
          </a:p>
          <a:p>
            <a:pPr marL="0"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   COVID-19 … Unable to Drill and/or loss of income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4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000" b="1" u="sng" dirty="0"/>
          </a:p>
          <a:p>
            <a:pPr indent="-342900">
              <a:spcBef>
                <a:spcPts val="0"/>
              </a:spcBef>
              <a:defRPr/>
            </a:pPr>
            <a:endParaRPr lang="en-US" sz="400" b="1" u="sng" dirty="0"/>
          </a:p>
        </p:txBody>
      </p:sp>
    </p:spTree>
    <p:extLst>
      <p:ext uri="{BB962C8B-B14F-4D97-AF65-F5344CB8AC3E}">
        <p14:creationId xmlns:p14="http://schemas.microsoft.com/office/powerpoint/2010/main" val="337860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92A00BB6B5E142AC84B743318CFE64" ma:contentTypeVersion="4" ma:contentTypeDescription="Create a new document." ma:contentTypeScope="" ma:versionID="7154d2e4f05094deaf327b28b98872c1">
  <xsd:schema xmlns:xsd="http://www.w3.org/2001/XMLSchema" xmlns:xs="http://www.w3.org/2001/XMLSchema" xmlns:p="http://schemas.microsoft.com/office/2006/metadata/properties" xmlns:ns2="2339196e-c037-454c-a135-3b0664f24f26" xmlns:ns3="63fcbff0-de77-466f-8a8e-0278f190315d" targetNamespace="http://schemas.microsoft.com/office/2006/metadata/properties" ma:root="true" ma:fieldsID="b497b7a1792102d1ee71329976e8639c" ns2:_="" ns3:_="">
    <xsd:import namespace="2339196e-c037-454c-a135-3b0664f24f26"/>
    <xsd:import namespace="63fcbff0-de77-466f-8a8e-0278f19031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9196e-c037-454c-a135-3b0664f24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bff0-de77-466f-8a8e-0278f19031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2CA970-13A6-47DC-8C30-DC9453542253}">
  <ds:schemaRefs>
    <ds:schemaRef ds:uri="2339196e-c037-454c-a135-3b0664f24f26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63fcbff0-de77-466f-8a8e-0278f190315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9A356C-5C7B-470A-90B9-995A2AA0B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E6E498-C9BD-4C4C-A77E-B8F622351947}">
  <ds:schemaRefs>
    <ds:schemaRef ds:uri="2339196e-c037-454c-a135-3b0664f24f26"/>
    <ds:schemaRef ds:uri="63fcbff0-de77-466f-8a8e-0278f19031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635</Words>
  <Application>Microsoft Office PowerPoint</Application>
  <PresentationFormat>On-screen Show (4:3)</PresentationFormat>
  <Paragraphs>133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Dunn, Eric</dc:creator>
  <cp:lastModifiedBy>Bowers, Stacy</cp:lastModifiedBy>
  <cp:revision>56</cp:revision>
  <cp:lastPrinted>2021-05-11T13:50:26Z</cp:lastPrinted>
  <dcterms:created xsi:type="dcterms:W3CDTF">2019-08-15T12:43:23Z</dcterms:created>
  <dcterms:modified xsi:type="dcterms:W3CDTF">2021-08-11T17:48:15Z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0x010100E492A00BB6B5E142AC84B743318CFE64</vt:lpwstr>
  </property>
</Properties>
</file>